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8" r:id="rId2"/>
  </p:sldIdLst>
  <p:sldSz cx="10693400" cy="15122525"/>
  <p:notesSz cx="6858000" cy="9144000"/>
  <p:defaultTextStyle>
    <a:defPPr>
      <a:defRPr lang="el-GR"/>
    </a:defPPr>
    <a:lvl1pPr marL="0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1pPr>
    <a:lvl2pPr marL="737134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2pPr>
    <a:lvl3pPr marL="1474268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3pPr>
    <a:lvl4pPr marL="2211403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4pPr>
    <a:lvl5pPr marL="2948537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5pPr>
    <a:lvl6pPr marL="3685670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6pPr>
    <a:lvl7pPr marL="4422805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7pPr>
    <a:lvl8pPr marL="5159938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8pPr>
    <a:lvl9pPr marL="5897072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763">
          <p15:clr>
            <a:srgbClr val="A4A3A4"/>
          </p15:clr>
        </p15:guide>
        <p15:guide id="2" pos="336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1362" y="-3126"/>
      </p:cViewPr>
      <p:guideLst>
        <p:guide orient="horz" pos="4763"/>
        <p:guide pos="3369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0" d="100"/>
          <a:sy n="80" d="100"/>
        </p:scale>
        <p:origin x="-1974" y="-7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1E74D4-CE7F-40FF-A4A3-320F76277BD1}" type="datetimeFigureOut">
              <a:rPr lang="el-GR" smtClean="0"/>
              <a:t>15/9/2023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AACB25-7045-4A1A-A5E8-9040685282E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638604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E4F67A-6E59-42EE-93E4-7FD5D5C5B49A}" type="datetimeFigureOut">
              <a:rPr lang="el-GR" smtClean="0"/>
              <a:t>15/9/2023</a:t>
            </a:fld>
            <a:endParaRPr lang="el-G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685800"/>
            <a:ext cx="24257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CB39D6-3921-44C5-B599-C8A52704EC3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453129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802006" y="4697787"/>
            <a:ext cx="9089390" cy="3241542"/>
          </a:xfrm>
        </p:spPr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604010" y="8569432"/>
            <a:ext cx="7485380" cy="386464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7371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4742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2114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9485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6856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4228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1599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8970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15/9/2023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15/9/2023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8140723" y="1130693"/>
            <a:ext cx="2526686" cy="24084021"/>
          </a:xfrm>
        </p:spPr>
        <p:txBody>
          <a:bodyPr vert="eaVert"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560663" y="1130693"/>
            <a:ext cx="7401839" cy="24084021"/>
          </a:xfrm>
        </p:spPr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15/9/2023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15/9/2023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844705" y="9717626"/>
            <a:ext cx="9089390" cy="3003501"/>
          </a:xfrm>
        </p:spPr>
        <p:txBody>
          <a:bodyPr anchor="t"/>
          <a:lstStyle>
            <a:lvl1pPr algn="l">
              <a:defRPr sz="6500" b="1" cap="all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844705" y="6409575"/>
            <a:ext cx="9089390" cy="3308051"/>
          </a:xfrm>
        </p:spPr>
        <p:txBody>
          <a:bodyPr anchor="b"/>
          <a:lstStyle>
            <a:lvl1pPr marL="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1pPr>
            <a:lvl2pPr marL="737134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2pPr>
            <a:lvl3pPr marL="1474268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3pPr>
            <a:lvl4pPr marL="2211403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4pPr>
            <a:lvl5pPr marL="2948537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5pPr>
            <a:lvl6pPr marL="368567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6pPr>
            <a:lvl7pPr marL="4422805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7pPr>
            <a:lvl8pPr marL="5159938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8pPr>
            <a:lvl9pPr marL="5897072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15/9/2023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560662" y="6588099"/>
            <a:ext cx="4964263" cy="18626612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5703147" y="6588099"/>
            <a:ext cx="4964263" cy="18626612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15/9/2023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4671" y="605605"/>
            <a:ext cx="9624060" cy="2520421"/>
          </a:xfrm>
        </p:spPr>
        <p:txBody>
          <a:bodyPr/>
          <a:lstStyle>
            <a:lvl1pPr>
              <a:defRPr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534672" y="3385066"/>
            <a:ext cx="4724775" cy="1410734"/>
          </a:xfrm>
        </p:spPr>
        <p:txBody>
          <a:bodyPr anchor="b"/>
          <a:lstStyle>
            <a:lvl1pPr marL="0" indent="0">
              <a:buNone/>
              <a:defRPr sz="3900" b="1"/>
            </a:lvl1pPr>
            <a:lvl2pPr marL="737134" indent="0">
              <a:buNone/>
              <a:defRPr sz="3200" b="1"/>
            </a:lvl2pPr>
            <a:lvl3pPr marL="1474268" indent="0">
              <a:buNone/>
              <a:defRPr sz="2900" b="1"/>
            </a:lvl3pPr>
            <a:lvl4pPr marL="2211403" indent="0">
              <a:buNone/>
              <a:defRPr sz="2500" b="1"/>
            </a:lvl4pPr>
            <a:lvl5pPr marL="2948537" indent="0">
              <a:buNone/>
              <a:defRPr sz="2500" b="1"/>
            </a:lvl5pPr>
            <a:lvl6pPr marL="3685670" indent="0">
              <a:buNone/>
              <a:defRPr sz="2500" b="1"/>
            </a:lvl6pPr>
            <a:lvl7pPr marL="4422805" indent="0">
              <a:buNone/>
              <a:defRPr sz="2500" b="1"/>
            </a:lvl7pPr>
            <a:lvl8pPr marL="5159938" indent="0">
              <a:buNone/>
              <a:defRPr sz="2500" b="1"/>
            </a:lvl8pPr>
            <a:lvl9pPr marL="5897072" indent="0">
              <a:buNone/>
              <a:defRPr sz="25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534672" y="4795800"/>
            <a:ext cx="4724775" cy="8712956"/>
          </a:xfrm>
        </p:spPr>
        <p:txBody>
          <a:bodyPr/>
          <a:lstStyle>
            <a:lvl1pPr>
              <a:defRPr sz="39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5432100" y="3385066"/>
            <a:ext cx="4726632" cy="1410734"/>
          </a:xfrm>
        </p:spPr>
        <p:txBody>
          <a:bodyPr anchor="b"/>
          <a:lstStyle>
            <a:lvl1pPr marL="0" indent="0">
              <a:buNone/>
              <a:defRPr sz="3900" b="1"/>
            </a:lvl1pPr>
            <a:lvl2pPr marL="737134" indent="0">
              <a:buNone/>
              <a:defRPr sz="3200" b="1"/>
            </a:lvl2pPr>
            <a:lvl3pPr marL="1474268" indent="0">
              <a:buNone/>
              <a:defRPr sz="2900" b="1"/>
            </a:lvl3pPr>
            <a:lvl4pPr marL="2211403" indent="0">
              <a:buNone/>
              <a:defRPr sz="2500" b="1"/>
            </a:lvl4pPr>
            <a:lvl5pPr marL="2948537" indent="0">
              <a:buNone/>
              <a:defRPr sz="2500" b="1"/>
            </a:lvl5pPr>
            <a:lvl6pPr marL="3685670" indent="0">
              <a:buNone/>
              <a:defRPr sz="2500" b="1"/>
            </a:lvl6pPr>
            <a:lvl7pPr marL="4422805" indent="0">
              <a:buNone/>
              <a:defRPr sz="2500" b="1"/>
            </a:lvl7pPr>
            <a:lvl8pPr marL="5159938" indent="0">
              <a:buNone/>
              <a:defRPr sz="2500" b="1"/>
            </a:lvl8pPr>
            <a:lvl9pPr marL="5897072" indent="0">
              <a:buNone/>
              <a:defRPr sz="25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5432100" y="4795800"/>
            <a:ext cx="4726632" cy="8712956"/>
          </a:xfrm>
        </p:spPr>
        <p:txBody>
          <a:bodyPr/>
          <a:lstStyle>
            <a:lvl1pPr>
              <a:defRPr sz="39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15/9/2023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15/9/2023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15/9/2023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4671" y="602100"/>
            <a:ext cx="3518056" cy="2562428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180821" y="602102"/>
            <a:ext cx="5977908" cy="12906656"/>
          </a:xfrm>
        </p:spPr>
        <p:txBody>
          <a:bodyPr/>
          <a:lstStyle>
            <a:lvl1pPr>
              <a:defRPr sz="5200"/>
            </a:lvl1pPr>
            <a:lvl2pPr>
              <a:defRPr sz="4500"/>
            </a:lvl2pPr>
            <a:lvl3pPr>
              <a:defRPr sz="39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534671" y="3164531"/>
            <a:ext cx="3518056" cy="10344228"/>
          </a:xfrm>
        </p:spPr>
        <p:txBody>
          <a:bodyPr/>
          <a:lstStyle>
            <a:lvl1pPr marL="0" indent="0">
              <a:buNone/>
              <a:defRPr sz="2300"/>
            </a:lvl1pPr>
            <a:lvl2pPr marL="737134" indent="0">
              <a:buNone/>
              <a:defRPr sz="2000"/>
            </a:lvl2pPr>
            <a:lvl3pPr marL="1474268" indent="0">
              <a:buNone/>
              <a:defRPr sz="1600"/>
            </a:lvl3pPr>
            <a:lvl4pPr marL="2211403" indent="0">
              <a:buNone/>
              <a:defRPr sz="1500"/>
            </a:lvl4pPr>
            <a:lvl5pPr marL="2948537" indent="0">
              <a:buNone/>
              <a:defRPr sz="1500"/>
            </a:lvl5pPr>
            <a:lvl6pPr marL="3685670" indent="0">
              <a:buNone/>
              <a:defRPr sz="1500"/>
            </a:lvl6pPr>
            <a:lvl7pPr marL="4422805" indent="0">
              <a:buNone/>
              <a:defRPr sz="1500"/>
            </a:lvl7pPr>
            <a:lvl8pPr marL="5159938" indent="0">
              <a:buNone/>
              <a:defRPr sz="1500"/>
            </a:lvl8pPr>
            <a:lvl9pPr marL="5897072" indent="0">
              <a:buNone/>
              <a:defRPr sz="15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15/9/2023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095982" y="10585768"/>
            <a:ext cx="6416040" cy="1249710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2095982" y="1351227"/>
            <a:ext cx="6416040" cy="9073515"/>
          </a:xfrm>
        </p:spPr>
        <p:txBody>
          <a:bodyPr/>
          <a:lstStyle>
            <a:lvl1pPr marL="0" indent="0">
              <a:buNone/>
              <a:defRPr sz="5200"/>
            </a:lvl1pPr>
            <a:lvl2pPr marL="737134" indent="0">
              <a:buNone/>
              <a:defRPr sz="4500"/>
            </a:lvl2pPr>
            <a:lvl3pPr marL="1474268" indent="0">
              <a:buNone/>
              <a:defRPr sz="3900"/>
            </a:lvl3pPr>
            <a:lvl4pPr marL="2211403" indent="0">
              <a:buNone/>
              <a:defRPr sz="3200"/>
            </a:lvl4pPr>
            <a:lvl5pPr marL="2948537" indent="0">
              <a:buNone/>
              <a:defRPr sz="3200"/>
            </a:lvl5pPr>
            <a:lvl6pPr marL="3685670" indent="0">
              <a:buNone/>
              <a:defRPr sz="3200"/>
            </a:lvl6pPr>
            <a:lvl7pPr marL="4422805" indent="0">
              <a:buNone/>
              <a:defRPr sz="3200"/>
            </a:lvl7pPr>
            <a:lvl8pPr marL="5159938" indent="0">
              <a:buNone/>
              <a:defRPr sz="3200"/>
            </a:lvl8pPr>
            <a:lvl9pPr marL="5897072" indent="0">
              <a:buNone/>
              <a:defRPr sz="32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2095982" y="11835480"/>
            <a:ext cx="6416040" cy="1774795"/>
          </a:xfrm>
        </p:spPr>
        <p:txBody>
          <a:bodyPr/>
          <a:lstStyle>
            <a:lvl1pPr marL="0" indent="0">
              <a:buNone/>
              <a:defRPr sz="2300"/>
            </a:lvl1pPr>
            <a:lvl2pPr marL="737134" indent="0">
              <a:buNone/>
              <a:defRPr sz="2000"/>
            </a:lvl2pPr>
            <a:lvl3pPr marL="1474268" indent="0">
              <a:buNone/>
              <a:defRPr sz="1600"/>
            </a:lvl3pPr>
            <a:lvl4pPr marL="2211403" indent="0">
              <a:buNone/>
              <a:defRPr sz="1500"/>
            </a:lvl4pPr>
            <a:lvl5pPr marL="2948537" indent="0">
              <a:buNone/>
              <a:defRPr sz="1500"/>
            </a:lvl5pPr>
            <a:lvl6pPr marL="3685670" indent="0">
              <a:buNone/>
              <a:defRPr sz="1500"/>
            </a:lvl6pPr>
            <a:lvl7pPr marL="4422805" indent="0">
              <a:buNone/>
              <a:defRPr sz="1500"/>
            </a:lvl7pPr>
            <a:lvl8pPr marL="5159938" indent="0">
              <a:buNone/>
              <a:defRPr sz="1500"/>
            </a:lvl8pPr>
            <a:lvl9pPr marL="5897072" indent="0">
              <a:buNone/>
              <a:defRPr sz="15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15/9/2023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502"/>
            <a:ext cx="10693400" cy="15117520"/>
          </a:xfrm>
          <a:prstGeom prst="rect">
            <a:avLst/>
          </a:prstGeom>
        </p:spPr>
      </p:pic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534671" y="605605"/>
            <a:ext cx="9624060" cy="2520421"/>
          </a:xfrm>
          <a:prstGeom prst="rect">
            <a:avLst/>
          </a:prstGeom>
        </p:spPr>
        <p:txBody>
          <a:bodyPr vert="horz" lIns="147427" tIns="73713" rIns="147427" bIns="73713" rtlCol="0" anchor="ctr">
            <a:normAutofit/>
          </a:bodyPr>
          <a:lstStyle/>
          <a:p>
            <a:r>
              <a:rPr lang="el-GR" dirty="0" err="1"/>
              <a:t>Kλικ</a:t>
            </a:r>
            <a:r>
              <a:rPr lang="el-GR" dirty="0"/>
              <a:t>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534671" y="3528591"/>
            <a:ext cx="9624060" cy="9980167"/>
          </a:xfrm>
          <a:prstGeom prst="rect">
            <a:avLst/>
          </a:prstGeom>
        </p:spPr>
        <p:txBody>
          <a:bodyPr vert="horz" lIns="147427" tIns="73713" rIns="147427" bIns="73713" rtlCol="0">
            <a:normAutofit/>
          </a:bodyPr>
          <a:lstStyle/>
          <a:p>
            <a:pPr lvl="0"/>
            <a:r>
              <a:rPr lang="el-GR" dirty="0" err="1"/>
              <a:t>Kλικ</a:t>
            </a:r>
            <a:r>
              <a:rPr lang="el-GR" dirty="0"/>
              <a:t> για επεξεργασία των στυλ του υποδείγματος</a:t>
            </a:r>
          </a:p>
          <a:p>
            <a:pPr lvl="1"/>
            <a:r>
              <a:rPr lang="el-GR" dirty="0"/>
              <a:t>Δεύτερου επιπέδου</a:t>
            </a:r>
          </a:p>
          <a:p>
            <a:pPr lvl="2"/>
            <a:r>
              <a:rPr lang="el-GR" dirty="0"/>
              <a:t>Τρίτου επιπέδου</a:t>
            </a:r>
          </a:p>
          <a:p>
            <a:pPr lvl="3"/>
            <a:r>
              <a:rPr lang="el-GR" dirty="0"/>
              <a:t>Τέταρτου επιπέδου</a:t>
            </a:r>
          </a:p>
          <a:p>
            <a:pPr lvl="4"/>
            <a:r>
              <a:rPr lang="el-GR" dirty="0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534671" y="14016343"/>
            <a:ext cx="2495127" cy="805135"/>
          </a:xfrm>
          <a:prstGeom prst="rect">
            <a:avLst/>
          </a:prstGeom>
        </p:spPr>
        <p:txBody>
          <a:bodyPr vert="horz" lIns="147427" tIns="73713" rIns="147427" bIns="73713" rtlCol="0" anchor="ctr"/>
          <a:lstStyle>
            <a:lvl1pPr algn="l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23018E-230E-479C-96EF-48C6CCCA17DE}" type="datetimeFigureOut">
              <a:rPr lang="el-GR" smtClean="0"/>
              <a:pPr/>
              <a:t>15/9/2023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653580" y="14016343"/>
            <a:ext cx="3386244" cy="805135"/>
          </a:xfrm>
          <a:prstGeom prst="rect">
            <a:avLst/>
          </a:prstGeom>
        </p:spPr>
        <p:txBody>
          <a:bodyPr vert="horz" lIns="147427" tIns="73713" rIns="147427" bIns="73713" rtlCol="0" anchor="ctr"/>
          <a:lstStyle>
            <a:lvl1pPr algn="ctr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7663604" y="14016343"/>
            <a:ext cx="2495127" cy="805135"/>
          </a:xfrm>
          <a:prstGeom prst="rect">
            <a:avLst/>
          </a:prstGeom>
        </p:spPr>
        <p:txBody>
          <a:bodyPr vert="horz" lIns="147427" tIns="73713" rIns="147427" bIns="73713" rtlCol="0" anchor="ctr"/>
          <a:lstStyle>
            <a:lvl1pPr algn="r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474268" rtl="0" eaLnBrk="1" latinLnBrk="0" hangingPunct="1">
        <a:spcBef>
          <a:spcPct val="0"/>
        </a:spcBef>
        <a:buNone/>
        <a:defRPr sz="7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52850" indent="-552850" algn="l" defTabSz="1474268" rtl="0" eaLnBrk="1" latinLnBrk="0" hangingPunct="1">
        <a:spcBef>
          <a:spcPct val="20000"/>
        </a:spcBef>
        <a:buFont typeface="Arial" pitchFamily="34" charset="0"/>
        <a:buChar char="•"/>
        <a:defRPr sz="5200" kern="1200">
          <a:solidFill>
            <a:schemeClr val="tx1"/>
          </a:solidFill>
          <a:latin typeface="+mn-lt"/>
          <a:ea typeface="+mn-ea"/>
          <a:cs typeface="+mn-cs"/>
        </a:defRPr>
      </a:lvl1pPr>
      <a:lvl2pPr marL="1197843" indent="-460710" algn="l" defTabSz="1474268" rtl="0" eaLnBrk="1" latinLnBrk="0" hangingPunct="1">
        <a:spcBef>
          <a:spcPct val="20000"/>
        </a:spcBef>
        <a:buFont typeface="Arial" pitchFamily="34" charset="0"/>
        <a:buChar char="–"/>
        <a:defRPr sz="4500" kern="1200">
          <a:solidFill>
            <a:schemeClr val="tx1"/>
          </a:solidFill>
          <a:latin typeface="+mn-lt"/>
          <a:ea typeface="+mn-ea"/>
          <a:cs typeface="+mn-cs"/>
        </a:defRPr>
      </a:lvl2pPr>
      <a:lvl3pPr marL="1842835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900" kern="1200">
          <a:solidFill>
            <a:schemeClr val="tx1"/>
          </a:solidFill>
          <a:latin typeface="+mn-lt"/>
          <a:ea typeface="+mn-ea"/>
          <a:cs typeface="+mn-cs"/>
        </a:defRPr>
      </a:lvl3pPr>
      <a:lvl4pPr marL="2579970" indent="-368567" algn="l" defTabSz="1474268" rtl="0" eaLnBrk="1" latinLnBrk="0" hangingPunct="1">
        <a:spcBef>
          <a:spcPct val="20000"/>
        </a:spcBef>
        <a:buFont typeface="Arial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317103" indent="-368567" algn="l" defTabSz="1474268" rtl="0" eaLnBrk="1" latinLnBrk="0" hangingPunct="1">
        <a:spcBef>
          <a:spcPct val="20000"/>
        </a:spcBef>
        <a:buFont typeface="Arial" pitchFamily="34" charset="0"/>
        <a:buChar char="»"/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4054237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4791372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5528505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265640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737134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474268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2211403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4pPr>
      <a:lvl5pPr marL="2948537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5pPr>
      <a:lvl6pPr marL="3685670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6pPr>
      <a:lvl7pPr marL="4422805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7pPr>
      <a:lvl8pPr marL="5159938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8pPr>
      <a:lvl9pPr marL="5897072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4 - TextBox"/>
          <p:cNvSpPr txBox="1"/>
          <p:nvPr/>
        </p:nvSpPr>
        <p:spPr>
          <a:xfrm>
            <a:off x="820292" y="3816846"/>
            <a:ext cx="905281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The enterprise  PETRELLIS LAM. EMMANOUIL based in Attica region, has joined the Action “Digital Step” with a total budget of </a:t>
            </a:r>
            <a:r>
              <a:rPr lang="en-US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84 million €</a:t>
            </a:r>
            <a:r>
              <a:rPr lang="el-GR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. 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The Action aims at the digital upgrading of very small, small and medium - sized enterprises.  </a:t>
            </a:r>
          </a:p>
          <a:p>
            <a:pPr algn="just"/>
            <a:endParaRPr lang="el-GR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The investment’s total budget is 48.665,86 € out of </a:t>
            </a:r>
            <a:r>
              <a:rPr lang="en-US" sz="120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which 24.332,93 € is 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public expenditure. The Action is co-financed by Greece and the European Union - European Regional Development Fund.</a:t>
            </a:r>
          </a:p>
          <a:p>
            <a:pPr algn="just"/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5 - TextBox"/>
          <p:cNvSpPr txBox="1"/>
          <p:nvPr/>
        </p:nvSpPr>
        <p:spPr>
          <a:xfrm>
            <a:off x="820292" y="5389135"/>
            <a:ext cx="9217024" cy="56553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The approved </a:t>
            </a:r>
            <a:r>
              <a:rPr lang="en-US" sz="1200" b="1" dirty="0" err="1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subsidised</a:t>
            </a:r>
            <a:r>
              <a:rPr lang="en-US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Business Plan includes investments in the following categories:</a:t>
            </a:r>
          </a:p>
          <a:p>
            <a:pPr>
              <a:lnSpc>
                <a:spcPct val="150000"/>
              </a:lnSpc>
            </a:pPr>
            <a:endParaRPr lang="el-GR" sz="1200" b="1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57150" indent="-228600">
              <a:buFont typeface="Wingdings" panose="05000000000000000000" pitchFamily="2" charset="2"/>
              <a:buChar char="ü"/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Procurement and installation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of ICT equipment </a:t>
            </a:r>
          </a:p>
          <a:p>
            <a:pPr marL="57150" indent="-228600">
              <a:buFont typeface="Wingdings" panose="05000000000000000000" pitchFamily="2" charset="2"/>
              <a:buChar char="ü"/>
            </a:pPr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57150" indent="-228600">
              <a:buFont typeface="Wingdings" panose="05000000000000000000" pitchFamily="2" charset="2"/>
              <a:buChar char="ü"/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Software for office applications, web development, e-shop services etc.  </a:t>
            </a:r>
          </a:p>
          <a:p>
            <a:pPr marL="57150" indent="-228600">
              <a:buFont typeface="Wingdings" panose="05000000000000000000" pitchFamily="2" charset="2"/>
              <a:buChar char="ü"/>
            </a:pPr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57150" indent="-228600">
              <a:buFont typeface="Wingdings" panose="05000000000000000000" pitchFamily="2" charset="2"/>
              <a:buChar char="ü"/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Digital services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(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Digital advertising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, 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 –security certifications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, 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data entry and transfer etc.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)</a:t>
            </a:r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57150" indent="-228600">
              <a:buFont typeface="Wingdings" panose="05000000000000000000" pitchFamily="2" charset="2"/>
              <a:buChar char="ü"/>
            </a:pPr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57150" indent="-228600">
              <a:buFont typeface="Wingdings" panose="05000000000000000000" pitchFamily="2" charset="2"/>
              <a:buChar char="ü"/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Wage costs for new personnel</a:t>
            </a:r>
          </a:p>
          <a:p>
            <a:pPr>
              <a:lnSpc>
                <a:spcPct val="150000"/>
              </a:lnSpc>
            </a:pPr>
            <a:endParaRPr lang="el-GR" sz="900" b="1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lvl="0">
              <a:lnSpc>
                <a:spcPct val="150000"/>
              </a:lnSpc>
            </a:pPr>
            <a:r>
              <a:rPr lang="en-US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Through the participation in the Action, the enterprise achieved:</a:t>
            </a:r>
          </a:p>
          <a:p>
            <a:pPr lvl="0">
              <a:lnSpc>
                <a:spcPct val="200000"/>
              </a:lnSpc>
              <a:buFont typeface="Wingdings" pitchFamily="2" charset="2"/>
              <a:buChar char="ü"/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Competitiveness improvement </a:t>
            </a:r>
          </a:p>
          <a:p>
            <a:pPr lvl="0">
              <a:lnSpc>
                <a:spcPct val="200000"/>
              </a:lnSpc>
              <a:buFont typeface="Wingdings" pitchFamily="2" charset="2"/>
              <a:buChar char="ü"/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Increase of profitability  </a:t>
            </a:r>
          </a:p>
          <a:p>
            <a:pPr lvl="0">
              <a:lnSpc>
                <a:spcPct val="200000"/>
              </a:lnSpc>
              <a:buFont typeface="Wingdings" pitchFamily="2" charset="2"/>
              <a:buChar char="ü"/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Reinforcement of an extrovert business profile </a:t>
            </a:r>
          </a:p>
          <a:p>
            <a:pPr lvl="0">
              <a:lnSpc>
                <a:spcPct val="200000"/>
              </a:lnSpc>
              <a:buFont typeface="Wingdings" pitchFamily="2" charset="2"/>
              <a:buChar char="ü"/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Enhancement of entrepreneurship</a:t>
            </a:r>
          </a:p>
          <a:p>
            <a:pPr lvl="0">
              <a:lnSpc>
                <a:spcPct val="200000"/>
              </a:lnSpc>
              <a:buFont typeface="Wingdings" pitchFamily="2" charset="2"/>
              <a:buChar char="ü"/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Creation /maintenance of high quality job positions</a:t>
            </a:r>
          </a:p>
          <a:p>
            <a:pPr lvl="0">
              <a:lnSpc>
                <a:spcPct val="200000"/>
              </a:lnSpc>
              <a:buFont typeface="Wingdings" pitchFamily="2" charset="2"/>
              <a:buChar char="ü"/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Other …………………………………………………………</a:t>
            </a:r>
          </a:p>
          <a:p>
            <a:pPr lvl="0">
              <a:lnSpc>
                <a:spcPct val="150000"/>
              </a:lnSpc>
              <a:buFont typeface="Wingdings" pitchFamily="2" charset="2"/>
              <a:buChar char="ü"/>
            </a:pPr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lvl="0">
              <a:lnSpc>
                <a:spcPct val="150000"/>
              </a:lnSpc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The support of </a:t>
            </a:r>
            <a:r>
              <a:rPr lang="en-US" sz="1200" dirty="0" err="1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EPAnEK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proved beneficial, not only for the enterprise but also for the competitiveness of the national as well as the local economy.</a:t>
            </a:r>
            <a:endParaRPr lang="el-GR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798</TotalTime>
  <Words>199</Words>
  <Application>Microsoft Office PowerPoint</Application>
  <PresentationFormat>Προσαρμογή</PresentationFormat>
  <Paragraphs>23</Paragraphs>
  <Slides>1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</vt:i4>
      </vt:variant>
    </vt:vector>
  </HeadingPairs>
  <TitlesOfParts>
    <vt:vector size="6" baseType="lpstr">
      <vt:lpstr>Arial</vt:lpstr>
      <vt:lpstr>Calibri</vt:lpstr>
      <vt:lpstr>Verdana</vt:lpstr>
      <vt:lpstr>Wingdings</vt:lpstr>
      <vt:lpstr>Θέμα του Office</vt:lpstr>
      <vt:lpstr>Παρουσίαση του PowerPoint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Sotiris Katselos</dc:creator>
  <cp:lastModifiedBy>Andreas Lebesis</cp:lastModifiedBy>
  <cp:revision>68</cp:revision>
  <dcterms:created xsi:type="dcterms:W3CDTF">2018-02-13T12:16:57Z</dcterms:created>
  <dcterms:modified xsi:type="dcterms:W3CDTF">2023-09-15T10:44:50Z</dcterms:modified>
</cp:coreProperties>
</file>