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0693400" cy="15122525"/>
  <p:notesSz cx="6858000" cy="9144000"/>
  <p:defaultTextStyle>
    <a:defPPr>
      <a:defRPr lang="el-GR"/>
    </a:defPPr>
    <a:lvl1pPr marL="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7134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426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11403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8537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5670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22805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9938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7072" algn="l" defTabSz="1474268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763">
          <p15:clr>
            <a:srgbClr val="A4A3A4"/>
          </p15:clr>
        </p15:guide>
        <p15:guide id="2" pos="336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1050" y="-252"/>
      </p:cViewPr>
      <p:guideLst>
        <p:guide orient="horz" pos="4763"/>
        <p:guide pos="336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1974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E4F67A-6E59-42EE-93E4-7FD5D5C5B49A}" type="datetimeFigureOut">
              <a:rPr lang="el-GR" smtClean="0"/>
              <a:t>13/3/2023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B39D6-3921-44C5-B599-C8A52704EC33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45312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802006" y="4697787"/>
            <a:ext cx="9089390" cy="3241542"/>
          </a:xfrm>
        </p:spPr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604010" y="8569432"/>
            <a:ext cx="7485380" cy="386464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37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7426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21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48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856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4228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1599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970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8140723" y="1130693"/>
            <a:ext cx="2526686" cy="24084021"/>
          </a:xfrm>
        </p:spPr>
        <p:txBody>
          <a:bodyPr vert="eaVert"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560663" y="1130693"/>
            <a:ext cx="7401839" cy="24084021"/>
          </a:xfrm>
        </p:spPr>
        <p:txBody>
          <a:bodyPr vert="eaVert"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844705" y="9717626"/>
            <a:ext cx="9089390" cy="3003501"/>
          </a:xfrm>
        </p:spPr>
        <p:txBody>
          <a:bodyPr anchor="t"/>
          <a:lstStyle>
            <a:lvl1pPr algn="l">
              <a:defRPr sz="6500" b="1" cap="all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844705" y="6409575"/>
            <a:ext cx="9089390" cy="3308051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37134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74268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211403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4pPr>
            <a:lvl5pPr marL="2948537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5pPr>
            <a:lvl6pPr marL="368567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6pPr>
            <a:lvl7pPr marL="4422805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7pPr>
            <a:lvl8pPr marL="5159938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8pPr>
            <a:lvl9pPr marL="5897072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560662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703147" y="6588099"/>
            <a:ext cx="4964263" cy="18626612"/>
          </a:xfrm>
        </p:spPr>
        <p:txBody>
          <a:bodyPr/>
          <a:lstStyle>
            <a:lvl1pPr>
              <a:defRPr sz="4500"/>
            </a:lvl1pPr>
            <a:lvl2pPr>
              <a:defRPr sz="39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</p:spPr>
        <p:txBody>
          <a:bodyPr/>
          <a:lstStyle>
            <a:lvl1pPr>
              <a:defRPr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2" y="3385066"/>
            <a:ext cx="4724775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534672" y="4795800"/>
            <a:ext cx="4724775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5432100" y="3385066"/>
            <a:ext cx="4726632" cy="1410734"/>
          </a:xfrm>
        </p:spPr>
        <p:txBody>
          <a:bodyPr anchor="b"/>
          <a:lstStyle>
            <a:lvl1pPr marL="0" indent="0">
              <a:buNone/>
              <a:defRPr sz="3900" b="1"/>
            </a:lvl1pPr>
            <a:lvl2pPr marL="737134" indent="0">
              <a:buNone/>
              <a:defRPr sz="3200" b="1"/>
            </a:lvl2pPr>
            <a:lvl3pPr marL="1474268" indent="0">
              <a:buNone/>
              <a:defRPr sz="2900" b="1"/>
            </a:lvl3pPr>
            <a:lvl4pPr marL="2211403" indent="0">
              <a:buNone/>
              <a:defRPr sz="2500" b="1"/>
            </a:lvl4pPr>
            <a:lvl5pPr marL="2948537" indent="0">
              <a:buNone/>
              <a:defRPr sz="2500" b="1"/>
            </a:lvl5pPr>
            <a:lvl6pPr marL="3685670" indent="0">
              <a:buNone/>
              <a:defRPr sz="2500" b="1"/>
            </a:lvl6pPr>
            <a:lvl7pPr marL="4422805" indent="0">
              <a:buNone/>
              <a:defRPr sz="2500" b="1"/>
            </a:lvl7pPr>
            <a:lvl8pPr marL="5159938" indent="0">
              <a:buNone/>
              <a:defRPr sz="2500" b="1"/>
            </a:lvl8pPr>
            <a:lvl9pPr marL="5897072" indent="0">
              <a:buNone/>
              <a:defRPr sz="2500" b="1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5432100" y="4795800"/>
            <a:ext cx="4726632" cy="8712956"/>
          </a:xfrm>
        </p:spPr>
        <p:txBody>
          <a:bodyPr/>
          <a:lstStyle>
            <a:lvl1pPr>
              <a:defRPr sz="39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13/3/2023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13/3/2023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13/3/2023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34671" y="602100"/>
            <a:ext cx="3518056" cy="2562428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180821" y="602102"/>
            <a:ext cx="5977908" cy="12906656"/>
          </a:xfrm>
        </p:spPr>
        <p:txBody>
          <a:bodyPr/>
          <a:lstStyle>
            <a:lvl1pPr>
              <a:defRPr sz="5200"/>
            </a:lvl1pPr>
            <a:lvl2pPr>
              <a:defRPr sz="4500"/>
            </a:lvl2pPr>
            <a:lvl3pPr>
              <a:defRPr sz="39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  <a:p>
            <a:pPr lvl="1"/>
            <a:r>
              <a:rPr lang="el-GR"/>
              <a:t>Δεύτερου επιπέδου</a:t>
            </a:r>
          </a:p>
          <a:p>
            <a:pPr lvl="2"/>
            <a:r>
              <a:rPr lang="el-GR"/>
              <a:t>Τρίτου επιπέδου</a:t>
            </a:r>
          </a:p>
          <a:p>
            <a:pPr lvl="3"/>
            <a:r>
              <a:rPr lang="el-GR"/>
              <a:t>Τέταρτου επιπέδου</a:t>
            </a:r>
          </a:p>
          <a:p>
            <a:pPr lvl="4"/>
            <a:r>
              <a:rPr lang="el-GR"/>
              <a:t>Πέμπτου επιπέδου</a:t>
            </a:r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534671" y="3164531"/>
            <a:ext cx="3518056" cy="10344228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095982" y="10585768"/>
            <a:ext cx="6416040" cy="124971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l-GR"/>
              <a:t>Kλικ για επεξεργασία του τίτλου</a:t>
            </a:r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2095982" y="1351227"/>
            <a:ext cx="6416040" cy="9073515"/>
          </a:xfrm>
        </p:spPr>
        <p:txBody>
          <a:bodyPr/>
          <a:lstStyle>
            <a:lvl1pPr marL="0" indent="0">
              <a:buNone/>
              <a:defRPr sz="5200"/>
            </a:lvl1pPr>
            <a:lvl2pPr marL="737134" indent="0">
              <a:buNone/>
              <a:defRPr sz="4500"/>
            </a:lvl2pPr>
            <a:lvl3pPr marL="1474268" indent="0">
              <a:buNone/>
              <a:defRPr sz="3900"/>
            </a:lvl3pPr>
            <a:lvl4pPr marL="2211403" indent="0">
              <a:buNone/>
              <a:defRPr sz="3200"/>
            </a:lvl4pPr>
            <a:lvl5pPr marL="2948537" indent="0">
              <a:buNone/>
              <a:defRPr sz="3200"/>
            </a:lvl5pPr>
            <a:lvl6pPr marL="3685670" indent="0">
              <a:buNone/>
              <a:defRPr sz="3200"/>
            </a:lvl6pPr>
            <a:lvl7pPr marL="4422805" indent="0">
              <a:buNone/>
              <a:defRPr sz="3200"/>
            </a:lvl7pPr>
            <a:lvl8pPr marL="5159938" indent="0">
              <a:buNone/>
              <a:defRPr sz="3200"/>
            </a:lvl8pPr>
            <a:lvl9pPr marL="5897072" indent="0">
              <a:buNone/>
              <a:defRPr sz="32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2095982" y="11835480"/>
            <a:ext cx="6416040" cy="1774795"/>
          </a:xfrm>
        </p:spPr>
        <p:txBody>
          <a:bodyPr/>
          <a:lstStyle>
            <a:lvl1pPr marL="0" indent="0">
              <a:buNone/>
              <a:defRPr sz="2300"/>
            </a:lvl1pPr>
            <a:lvl2pPr marL="737134" indent="0">
              <a:buNone/>
              <a:defRPr sz="2000"/>
            </a:lvl2pPr>
            <a:lvl3pPr marL="1474268" indent="0">
              <a:buNone/>
              <a:defRPr sz="1600"/>
            </a:lvl3pPr>
            <a:lvl4pPr marL="2211403" indent="0">
              <a:buNone/>
              <a:defRPr sz="1500"/>
            </a:lvl4pPr>
            <a:lvl5pPr marL="2948537" indent="0">
              <a:buNone/>
              <a:defRPr sz="1500"/>
            </a:lvl5pPr>
            <a:lvl6pPr marL="3685670" indent="0">
              <a:buNone/>
              <a:defRPr sz="1500"/>
            </a:lvl6pPr>
            <a:lvl7pPr marL="4422805" indent="0">
              <a:buNone/>
              <a:defRPr sz="1500"/>
            </a:lvl7pPr>
            <a:lvl8pPr marL="5159938" indent="0">
              <a:buNone/>
              <a:defRPr sz="1500"/>
            </a:lvl8pPr>
            <a:lvl9pPr marL="5897072" indent="0">
              <a:buNone/>
              <a:defRPr sz="1500"/>
            </a:lvl9pPr>
          </a:lstStyle>
          <a:p>
            <a:pPr lvl="0"/>
            <a:r>
              <a:rPr lang="el-GR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23018E-230E-479C-96EF-48C6CCCA17DE}" type="datetimeFigureOut">
              <a:rPr lang="el-GR" smtClean="0"/>
              <a:pPr/>
              <a:t>13/3/2023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Epanserver02\espa_14-20\26_ΔΡΑΣΕΙΣ_ΕΝΙΣΧΥΣΗΣ_ΠΡΟΒΟΛΗ\6_7_8_ΨΗΦΙΑΚΑ_ΠΟΙΟΤΙΚΟΣ\7_ΨΗΦΙΑΚΟ ΒΗΜΑ\13.ΥΠΟΧΡΕΩΣΕΙΣ_ΔΗΜΟΣΙΟΤΗΤΑΣ\vimaafisaEPEND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0163" y="30163"/>
            <a:ext cx="10753726" cy="150606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534671" y="605605"/>
            <a:ext cx="9624060" cy="2520421"/>
          </a:xfrm>
          <a:prstGeom prst="rect">
            <a:avLst/>
          </a:prstGeom>
        </p:spPr>
        <p:txBody>
          <a:bodyPr vert="horz" lIns="147427" tIns="73713" rIns="147427" bIns="73713" rtlCol="0" anchor="ctr">
            <a:normAutofit/>
          </a:bodyPr>
          <a:lstStyle/>
          <a:p>
            <a:r>
              <a:rPr lang="el-GR" dirty="0" err="1"/>
              <a:t>Kλικ</a:t>
            </a:r>
            <a:r>
              <a:rPr lang="el-GR" dirty="0"/>
              <a:t> για επεξεργασία του τίτλου</a:t>
            </a:r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534671" y="3528591"/>
            <a:ext cx="9624060" cy="9980167"/>
          </a:xfrm>
          <a:prstGeom prst="rect">
            <a:avLst/>
          </a:prstGeom>
        </p:spPr>
        <p:txBody>
          <a:bodyPr vert="horz" lIns="147427" tIns="73713" rIns="147427" bIns="73713" rtlCol="0">
            <a:normAutofit/>
          </a:bodyPr>
          <a:lstStyle/>
          <a:p>
            <a:pPr lvl="0"/>
            <a:r>
              <a:rPr lang="el-GR" dirty="0" err="1"/>
              <a:t>Kλικ</a:t>
            </a:r>
            <a:r>
              <a:rPr lang="el-GR" dirty="0"/>
              <a:t> για επεξεργασία των στυλ του υποδείγματος</a:t>
            </a:r>
          </a:p>
          <a:p>
            <a:pPr lvl="1"/>
            <a:r>
              <a:rPr lang="el-GR" dirty="0"/>
              <a:t>Δεύτερου επιπέδου</a:t>
            </a:r>
          </a:p>
          <a:p>
            <a:pPr lvl="2"/>
            <a:r>
              <a:rPr lang="el-GR" dirty="0"/>
              <a:t>Τρίτου επιπέδου</a:t>
            </a:r>
          </a:p>
          <a:p>
            <a:pPr lvl="3"/>
            <a:r>
              <a:rPr lang="el-GR" dirty="0"/>
              <a:t>Τέταρτου επιπέδου</a:t>
            </a:r>
          </a:p>
          <a:p>
            <a:pPr lvl="4"/>
            <a:r>
              <a:rPr lang="el-GR" dirty="0"/>
              <a:t>Πέμπτου επιπέδου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534671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l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23018E-230E-479C-96EF-48C6CCCA17DE}" type="datetimeFigureOut">
              <a:rPr lang="el-GR" smtClean="0"/>
              <a:pPr/>
              <a:t>13/3/2023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653580" y="14016343"/>
            <a:ext cx="3386244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ct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7663604" y="14016343"/>
            <a:ext cx="2495127" cy="805135"/>
          </a:xfrm>
          <a:prstGeom prst="rect">
            <a:avLst/>
          </a:prstGeom>
        </p:spPr>
        <p:txBody>
          <a:bodyPr vert="horz" lIns="147427" tIns="73713" rIns="147427" bIns="73713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D5A5A8-8373-49FE-AC13-E47C924AA95B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74268" rtl="0" eaLnBrk="1" latinLnBrk="0" hangingPunct="1">
        <a:spcBef>
          <a:spcPct val="0"/>
        </a:spcBef>
        <a:buNone/>
        <a:defRPr sz="7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52850" indent="-552850" algn="l" defTabSz="1474268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1pPr>
      <a:lvl2pPr marL="1197843" indent="-460710" algn="l" defTabSz="1474268" rtl="0" eaLnBrk="1" latinLnBrk="0" hangingPunct="1">
        <a:spcBef>
          <a:spcPct val="20000"/>
        </a:spcBef>
        <a:buFont typeface="Arial" pitchFamily="34" charset="0"/>
        <a:buChar char="–"/>
        <a:defRPr sz="4500" kern="1200">
          <a:solidFill>
            <a:schemeClr val="tx1"/>
          </a:solidFill>
          <a:latin typeface="+mn-lt"/>
          <a:ea typeface="+mn-ea"/>
          <a:cs typeface="+mn-cs"/>
        </a:defRPr>
      </a:lvl2pPr>
      <a:lvl3pPr marL="184283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900" kern="1200">
          <a:solidFill>
            <a:schemeClr val="tx1"/>
          </a:solidFill>
          <a:latin typeface="+mn-lt"/>
          <a:ea typeface="+mn-ea"/>
          <a:cs typeface="+mn-cs"/>
        </a:defRPr>
      </a:lvl3pPr>
      <a:lvl4pPr marL="2579970" indent="-368567" algn="l" defTabSz="1474268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317103" indent="-368567" algn="l" defTabSz="1474268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4054237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91372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528505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265640" indent="-368567" algn="l" defTabSz="147426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37134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7426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211403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48537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85670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422805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159938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97072" algn="l" defTabSz="1474268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4 - TextBox"/>
          <p:cNvSpPr txBox="1"/>
          <p:nvPr/>
        </p:nvSpPr>
        <p:spPr>
          <a:xfrm>
            <a:off x="820292" y="4248894"/>
            <a:ext cx="914501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επιχείρηση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</a:rPr>
              <a:t> «ΠΕΤΡΕΛΛΗΣ ΛΑΜ. ΕΜΜΑΝΟΥΗΛ»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που εδρεύει στην περιφέρεια ΑΤΤΙΚΗΣ, εντάχθηκε στη δράση «Ψηφιακό Βήμα» προϋπολογισμού </a:t>
            </a: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84 εκατ. Ευρώ. 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Η Δράση στοχεύει στην ψηφιακή αναβάθμιση των πολύ μικρών, μικρών και μεσαίων επιχειρήσεων.</a:t>
            </a:r>
          </a:p>
          <a:p>
            <a:pPr algn="just"/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algn="just"/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Ο συνολικός προϋπολογισμός της επένδυσης είναι 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4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8.665,86€ εκ των οποίων η δημόσια δαπάνη ανέρχεται </a:t>
            </a:r>
            <a:r>
              <a:rPr lang="el-GR" sz="120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σε 24.332,93€ 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και συγχρηματοδοτείται από την Ελλάδα και το Ευρωπαϊκό Ταμείο Περιφερειακής Ανάπτυξης της Ευρωπαϊκής Ένωσης. </a:t>
            </a: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5 - TextBox"/>
          <p:cNvSpPr txBox="1"/>
          <p:nvPr/>
        </p:nvSpPr>
        <p:spPr>
          <a:xfrm>
            <a:off x="820292" y="5689054"/>
            <a:ext cx="9217024" cy="5424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Το επιχειρηματικό σχέδιο που εγκρίθηκε προς χρηματοδότηση και υλοποιείται, περιλαμβάνει επενδύσεις στις παρακάτω κατηγορίες:</a:t>
            </a:r>
            <a:endParaRPr lang="en-US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endParaRPr lang="el-GR" sz="12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Προμήθεια, μεταφορά, εγκατάσταση και λειτουργία νέων μηχανημάτων και λοιπού εξοπλισμού ΤΠΕ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Προμήθεια εξειδικευμένου λογισμικού, εφαρμογών γραφείου, ανάπτυξη ιστοσελίδας, υπηρεσίες e-</a:t>
            </a:r>
            <a:r>
              <a:rPr lang="el-GR" sz="1200" dirty="0" err="1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shop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κ.α.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Άλλες Ψηφιακές Υπηρεσίες (ψηφιακή διαφήμιση, πιστοποίηση ψηφιακής πολιτικής ασφάλειας, καταχώρηση και μεταφορά δεδομένων κ.α.)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57150" indent="-228600">
              <a:buFont typeface="Wingdings" panose="05000000000000000000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Μισθολογικό κόστος εργαζομένων</a:t>
            </a:r>
          </a:p>
          <a:p>
            <a:pPr>
              <a:lnSpc>
                <a:spcPct val="150000"/>
              </a:lnSpc>
            </a:pPr>
            <a:endParaRPr lang="el-GR" sz="900" b="1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b="1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Μέσω της συμμετοχής στη Δράση, η επιχείρηση πέτυχε: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βελτίωση της ανταγωνιστικότητας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αύξηση της κερδοφορίας της 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εξωστρέφειας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ενίσχυση της επιχειρηματικότητας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δημιουργία / διατήρηση ποιοτικών θέσεων εργασίας</a:t>
            </a:r>
          </a:p>
          <a:p>
            <a:pPr>
              <a:lnSpc>
                <a:spcPct val="150000"/>
              </a:lnSpc>
              <a:buFont typeface="Wingdings" pitchFamily="2" charset="2"/>
              <a:buChar char="ü"/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Άλλο…………………………………………………………</a:t>
            </a:r>
          </a:p>
          <a:p>
            <a:pPr>
              <a:lnSpc>
                <a:spcPct val="150000"/>
              </a:lnSpc>
            </a:pPr>
            <a:endParaRPr lang="el-GR" sz="6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>
              <a:lnSpc>
                <a:spcPct val="150000"/>
              </a:lnSpc>
            </a:pP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Με τη συμβολή του ΕΠΑνΕΚ ενισχύθηκε η επιχείρηση αποφέροντας οφέλη στην ανταγωνιστικότητα της χώρας καθώς και στην τοπική οικονομία</a:t>
            </a:r>
            <a:r>
              <a:rPr lang="en-US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.</a:t>
            </a:r>
            <a:r>
              <a:rPr lang="el-GR" sz="1200" dirty="0">
                <a:solidFill>
                  <a:srgbClr val="002060"/>
                </a:solidFill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endParaRPr lang="en-US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endParaRPr lang="el-GR" sz="1200" dirty="0">
              <a:solidFill>
                <a:srgbClr val="002060"/>
              </a:solidFill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369</TotalTime>
  <Words>202</Words>
  <Application>Microsoft Office PowerPoint</Application>
  <PresentationFormat>Προσαρμογή</PresentationFormat>
  <Paragraphs>22</Paragraphs>
  <Slides>1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4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</vt:i4>
      </vt:variant>
    </vt:vector>
  </HeadingPairs>
  <TitlesOfParts>
    <vt:vector size="6" baseType="lpstr">
      <vt:lpstr>Arial</vt:lpstr>
      <vt:lpstr>Calibri</vt:lpstr>
      <vt:lpstr>Verdana</vt:lpstr>
      <vt:lpstr>Wingdings</vt:lpstr>
      <vt:lpstr>Θέμα του Office</vt:lpstr>
      <vt:lpstr>Παρουσίαση του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Sotiris Katselos</dc:creator>
  <cp:lastModifiedBy>Andreas Lebesis</cp:lastModifiedBy>
  <cp:revision>64</cp:revision>
  <dcterms:created xsi:type="dcterms:W3CDTF">2018-02-13T12:16:57Z</dcterms:created>
  <dcterms:modified xsi:type="dcterms:W3CDTF">2023-03-13T14:34:55Z</dcterms:modified>
</cp:coreProperties>
</file>